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57" r:id="rId3"/>
    <p:sldId id="276" r:id="rId4"/>
    <p:sldId id="259" r:id="rId5"/>
    <p:sldId id="260" r:id="rId6"/>
    <p:sldId id="278" r:id="rId7"/>
    <p:sldId id="269" r:id="rId8"/>
    <p:sldId id="270" r:id="rId9"/>
    <p:sldId id="271" r:id="rId10"/>
    <p:sldId id="272" r:id="rId11"/>
    <p:sldId id="282" r:id="rId12"/>
    <p:sldId id="274" r:id="rId13"/>
    <p:sldId id="275" r:id="rId14"/>
    <p:sldId id="279" r:id="rId15"/>
    <p:sldId id="280" r:id="rId16"/>
    <p:sldId id="283" r:id="rId17"/>
    <p:sldId id="284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EA5C0-96D4-47CE-9D6B-F7FEFFD9EC52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DB4E-BC86-4A54-A7A8-C606FFA0BC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32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DB4E-BC86-4A54-A7A8-C606FFA0BC52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53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486F4-94DD-4E9C-9B7E-76F036CB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62F9B6-B022-4F53-BA63-A9E605179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93E423-97C0-4E93-B547-0D6B4CC9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61D65E-2CBD-40D0-8258-A0101857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D32003-5B77-4372-A8AA-37B2D7CA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00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D6C7D8-C091-4CBE-B918-58943F95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3984738-8F80-4CB9-A71C-2D643BDDD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E15C6F-37D4-4DFD-A18C-6CD6569C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20D114-A600-4021-A518-A72FDDF7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3158B3-740E-4835-939C-C7475289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20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53A99F4-C403-4099-A13F-04DF5E1C6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5F61E57-6F54-4E53-AD40-0C3FEF3BB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0786A6-B42D-4B9B-8190-08F21EA3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7384330-BA5F-44C2-A64F-6BD67915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68B0C3-9D6F-40CF-BDAB-4D974BED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76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0A18D4-3F99-404B-858C-FE33F4DB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0DB77F-1427-4126-9BE9-A8858CA0C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E5DF4E-C1A9-45CD-90A8-46670D78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608542-8C3A-4FE2-BB4D-1D65DD26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CC21A9-8E70-4527-9FB0-C4895327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99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C1D9D1-6DD5-4B33-9009-B3262F7F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938786-9F84-48A4-870F-5E57FF4A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FF303E-3380-4A5E-B726-016C0C80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7909A8-8ED6-4A1D-BBD4-32998AEF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882E64-BB74-41C2-A01E-2E4FE253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11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30AE78-CC1D-4B0B-A6FC-35B799AB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7843AF-6EA0-474A-AA4C-5C66A4F46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4EFB624-7456-4F6B-B77A-66DA0C579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0A58294-DAD0-4A21-A1F4-737C37B2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94E5F7C-4A47-4E47-99A8-D0865C11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360D07-D784-4AE0-ACFB-D14203EE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9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2B75A-9C65-4774-9D4A-50BE747A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EDAADF-1CED-4DB1-8C7E-8AE7ABB6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593975-8518-4467-B4C4-DCCBA40B2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4E8C3A9-06D9-4208-B7B0-A6C08C186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745D277-7BC0-469F-9E76-58A8A3E35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C9FC151-73FC-46F2-8829-E947C3F4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EAFCA0F-E155-47A1-B755-B3EB24A4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F8C8ACA-1C2B-48F5-8930-3A4D517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71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52472B-106E-4145-9A5A-35CC0BBC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CF5B691-24FD-4D75-BA6E-5806F261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7AD8C49-A165-4C2A-AD7D-B1E7F0C2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C78D441-1E1F-4C94-8F90-B3373BBC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18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DB7BEB1-C257-4C1B-AE36-BC9AD3E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3ABB335-F939-44A3-BF17-0F3A740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E320154-D709-4725-999F-C1323E6E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304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288541-8DE7-4817-9737-0E3FD14C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E18862-3A50-449A-9DD4-284347D4E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94778D-170A-458E-9D59-22D05E329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01C0514-F58F-427B-B52F-BABDEA7A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80E3C43-F91A-4992-A0B5-88D96CF1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CB31546-453F-401E-87AE-B6A451CE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86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47B37D-013F-4577-97FA-81754113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0942EA6-46E5-4DB1-9062-FA702D428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A6C8506-85F4-4CA4-AA49-31554EAE8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450774A-6881-4876-BAA2-02B88E7C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53AB5AC-74AA-4D98-879F-1AB4BDAB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1E65CC0-AD0A-4D2A-AC35-CF317FA5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3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3A49C27-2B80-471D-B688-7F3726A1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03C570E-5B1C-4514-B3B8-5E851EED6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5D6294-0F3F-4280-A711-A3C663AC4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B2D8-C2AC-413F-BF6F-37A3ADA58396}" type="datetimeFigureOut">
              <a:rPr lang="hr-HR" smtClean="0"/>
              <a:t>2.10.2024.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51B6C9-09CD-46D6-8DB0-A875A86C8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FB23156-6BBF-4108-A77A-285098381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0EF0-FA48-477F-88F1-4D908E186D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758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c6PEcWWCnd3u-5BKHZYAkBle1Qm0SorlwwkCwSG25_3TDAug/viewform" TargetMode="External"/><Relationship Id="rId5" Type="http://schemas.openxmlformats.org/officeDocument/2006/relationships/hyperlink" Target="http://www.ss-strukovna-velikagorica.skole.hr/usmjeravanje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8B5CD278-504D-49C8-A2EF-0C62AB181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 r="1168" b="648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734AC0E-A3BF-477A-BAA8-907B1DA4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02. Listopad 2024.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81A03C-394C-CA79-92F7-2D837CAC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724907" cy="3207258"/>
          </a:xfrm>
        </p:spPr>
        <p:txBody>
          <a:bodyPr anchor="t">
            <a:normAutofit fontScale="92500" lnSpcReduction="10000"/>
          </a:bodyPr>
          <a:lstStyle/>
          <a:p>
            <a:endParaRPr lang="hr-HR" sz="1700" dirty="0">
              <a:solidFill>
                <a:schemeClr val="bg1"/>
              </a:solidFill>
            </a:endParaRPr>
          </a:p>
          <a:p>
            <a:endParaRPr lang="hr-HR" sz="1700" dirty="0">
              <a:solidFill>
                <a:schemeClr val="bg1"/>
              </a:solidFill>
            </a:endParaRPr>
          </a:p>
          <a:p>
            <a:endParaRPr lang="hr-HR" sz="1700" dirty="0">
              <a:solidFill>
                <a:schemeClr val="bg1"/>
              </a:solidFill>
            </a:endParaRPr>
          </a:p>
          <a:p>
            <a:endParaRPr lang="hr-HR" sz="1700" dirty="0">
              <a:solidFill>
                <a:schemeClr val="bg1"/>
              </a:solidFill>
            </a:endParaRPr>
          </a:p>
          <a:p>
            <a:endParaRPr lang="hr-HR" sz="1700" dirty="0">
              <a:solidFill>
                <a:schemeClr val="bg1"/>
              </a:solidFill>
            </a:endParaRPr>
          </a:p>
          <a:p>
            <a:endParaRPr lang="hr-HR" sz="1700" dirty="0">
              <a:solidFill>
                <a:schemeClr val="bg1"/>
              </a:solidFill>
            </a:endParaRPr>
          </a:p>
          <a:p>
            <a:endParaRPr lang="hr-HR" sz="1700" dirty="0">
              <a:solidFill>
                <a:schemeClr val="bg1"/>
              </a:solidFill>
            </a:endParaRPr>
          </a:p>
          <a:p>
            <a:endParaRPr lang="hr-HR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Zoran Lovrić </a:t>
            </a:r>
            <a:r>
              <a:rPr lang="hr-HR" dirty="0" err="1">
                <a:solidFill>
                  <a:schemeClr val="bg1"/>
                </a:solidFill>
              </a:rPr>
              <a:t>dipl.ing.str</a:t>
            </a:r>
            <a:r>
              <a:rPr lang="hr-HR" dirty="0">
                <a:solidFill>
                  <a:schemeClr val="bg1"/>
                </a:solidFill>
              </a:rPr>
              <a:t>. , savjetnik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6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14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EA295F-8A92-40A9-9372-A4169E62D66D}"/>
              </a:ext>
            </a:extLst>
          </p:cNvPr>
          <p:cNvSpPr txBox="1"/>
          <p:nvPr/>
        </p:nvSpPr>
        <p:spPr>
          <a:xfrm>
            <a:off x="8653806" y="17259"/>
            <a:ext cx="1536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endParaRPr lang="hr-HR" sz="2400" dirty="0">
              <a:solidFill>
                <a:srgbClr val="FFFF00"/>
              </a:solidFill>
            </a:endParaRPr>
          </a:p>
          <a:p>
            <a:r>
              <a:rPr lang="hr-HR" sz="2400" b="1" i="1" dirty="0">
                <a:solidFill>
                  <a:srgbClr val="FFFF00"/>
                </a:solidFill>
              </a:rPr>
              <a:t>ZASUN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740BFA9-AC99-436F-899F-8E374BAFA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" y="17259"/>
            <a:ext cx="6493544" cy="480679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25D3CC9-375F-4C64-BBD5-F4D6F0BF5ADE}"/>
              </a:ext>
            </a:extLst>
          </p:cNvPr>
          <p:cNvSpPr txBox="1"/>
          <p:nvPr/>
        </p:nvSpPr>
        <p:spPr>
          <a:xfrm>
            <a:off x="358219" y="5175315"/>
            <a:ext cx="11208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dirty="0">
                <a:solidFill>
                  <a:srgbClr val="FFFF00"/>
                </a:solidFill>
              </a:rPr>
              <a:t>Zasun umjesto tanjura ima stožastu ploču koja se giba okomito na smjer strujanja vode. Voda u zasunima ne mijenja smjer pa su gubici specifične energije manji. Međutim , </a:t>
            </a:r>
            <a:r>
              <a:rPr lang="hr-HR" sz="2400" b="1" dirty="0" err="1">
                <a:solidFill>
                  <a:srgbClr val="FFFF00"/>
                </a:solidFill>
              </a:rPr>
              <a:t>brvtljenje</a:t>
            </a:r>
            <a:r>
              <a:rPr lang="hr-HR" sz="2400" b="1" dirty="0">
                <a:solidFill>
                  <a:srgbClr val="FFFF00"/>
                </a:solidFill>
              </a:rPr>
              <a:t> zasuna je složenije kao i njihovo popravljanje pa se zasune uglavnom primjenjuje u sustavima razvoda tople vode i pare.</a:t>
            </a:r>
          </a:p>
        </p:txBody>
      </p:sp>
    </p:spTree>
    <p:extLst>
      <p:ext uri="{BB962C8B-B14F-4D97-AF65-F5344CB8AC3E}">
        <p14:creationId xmlns:p14="http://schemas.microsoft.com/office/powerpoint/2010/main" val="429412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14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EA295F-8A92-40A9-9372-A4169E62D66D}"/>
              </a:ext>
            </a:extLst>
          </p:cNvPr>
          <p:cNvSpPr txBox="1"/>
          <p:nvPr/>
        </p:nvSpPr>
        <p:spPr>
          <a:xfrm>
            <a:off x="-386499" y="32278"/>
            <a:ext cx="87645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hr-HR" sz="2400" dirty="0">
                <a:solidFill>
                  <a:srgbClr val="FFFF00"/>
                </a:solidFill>
              </a:rPr>
              <a:t>SLAVINE SU TOČILA KOJA SLUŽE ZA TOĆENJE UGLAVNOM HLADNE VODE. PRIMJENU IMAJU U SUSTAVIMA ZA ZALIJEVANJE VRTOVA, U KOTLOVNICAMA I UOPĆE GDJE NIJE POTREBA ZA TOPLOM VODOM.</a:t>
            </a:r>
          </a:p>
          <a:p>
            <a:pPr lvl="1" algn="just"/>
            <a:r>
              <a:rPr lang="hr-HR" sz="2400" dirty="0">
                <a:solidFill>
                  <a:srgbClr val="FFFF00"/>
                </a:solidFill>
              </a:rPr>
              <a:t>PREMA NAČUNU OTVARANJA SLAVINE MOGU BITI: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FFFF00"/>
                </a:solidFill>
              </a:rPr>
              <a:t>OKRETNE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FFFF00"/>
                </a:solidFill>
              </a:rPr>
              <a:t>POTISNE</a:t>
            </a:r>
          </a:p>
          <a:p>
            <a:pPr lvl="1" algn="just"/>
            <a:r>
              <a:rPr lang="hr-HR" sz="2400" dirty="0">
                <a:solidFill>
                  <a:srgbClr val="FFFF00"/>
                </a:solidFill>
              </a:rPr>
              <a:t>PREMA MJESTU MONTAŽE SLAVINE MOGU BITI: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FFFF00"/>
                </a:solidFill>
              </a:rPr>
              <a:t>ZIDNE ILI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FFFF00"/>
                </a:solidFill>
              </a:rPr>
              <a:t>STOJEĆE</a:t>
            </a:r>
          </a:p>
          <a:p>
            <a:pPr algn="just"/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B8A4CFF-CD21-48DD-8797-6F8F36F94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31" y="4129362"/>
            <a:ext cx="6759199" cy="265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2D0BD92-000C-4E36-B55B-8406B85ACF52}"/>
              </a:ext>
            </a:extLst>
          </p:cNvPr>
          <p:cNvSpPr txBox="1"/>
          <p:nvPr/>
        </p:nvSpPr>
        <p:spPr>
          <a:xfrm>
            <a:off x="7662288" y="295741"/>
            <a:ext cx="431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i="1" dirty="0">
                <a:solidFill>
                  <a:srgbClr val="FFFF00"/>
                </a:solidFill>
              </a:rPr>
              <a:t>SLAVINE</a:t>
            </a:r>
          </a:p>
        </p:txBody>
      </p:sp>
    </p:spTree>
    <p:extLst>
      <p:ext uri="{BB962C8B-B14F-4D97-AF65-F5344CB8AC3E}">
        <p14:creationId xmlns:p14="http://schemas.microsoft.com/office/powerpoint/2010/main" val="384901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BAB862E-64D4-41EE-B2DB-C5680F67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518" y="1108178"/>
            <a:ext cx="3252903" cy="155326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622549" y="4110523"/>
            <a:ext cx="3104943" cy="174697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282B081-29C0-492D-B94E-431901F90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763" y="1205764"/>
            <a:ext cx="3413904" cy="1216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93A3AA6-C9CA-4F50-A20D-CBE98728E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55" y="1205764"/>
            <a:ext cx="3252903" cy="135808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47919CAA-9CD4-4D0C-907F-C0C89AD88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3633" y="4147768"/>
            <a:ext cx="3252903" cy="16020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ECC2D38-C95F-472E-846B-4D1CE4448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333" y="4195668"/>
            <a:ext cx="3122143" cy="15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3068" y="-8626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76AF345-0010-40AC-BB84-8AD1F0B536A6}"/>
              </a:ext>
            </a:extLst>
          </p:cNvPr>
          <p:cNvSpPr txBox="1"/>
          <p:nvPr/>
        </p:nvSpPr>
        <p:spPr>
          <a:xfrm>
            <a:off x="179109" y="61550"/>
            <a:ext cx="858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hr-HR" sz="3200" b="1" dirty="0">
                <a:solidFill>
                  <a:srgbClr val="FFFF00"/>
                </a:solidFill>
              </a:rPr>
              <a:t>ARMATURA   ZA SPAJANJE CIJEVI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CCCD4CC-35B7-4ED0-A001-626A00AF3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1819135"/>
            <a:ext cx="6912354" cy="505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4AAD8F8-FC88-4310-BB56-28D2B0DC5094}"/>
              </a:ext>
            </a:extLst>
          </p:cNvPr>
          <p:cNvSpPr txBox="1"/>
          <p:nvPr/>
        </p:nvSpPr>
        <p:spPr>
          <a:xfrm>
            <a:off x="179109" y="699250"/>
            <a:ext cx="8586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FF00"/>
                </a:solidFill>
              </a:rPr>
              <a:t>Elemente cjevovoda kojima se cijevi spaja u jednu cjelinu naziva se armaturnim elementima ili </a:t>
            </a:r>
            <a:r>
              <a:rPr lang="hr-HR" sz="2000" dirty="0" err="1">
                <a:solidFill>
                  <a:srgbClr val="FFFF00"/>
                </a:solidFill>
              </a:rPr>
              <a:t>fazonskim</a:t>
            </a:r>
            <a:r>
              <a:rPr lang="hr-HR" sz="2000" dirty="0">
                <a:solidFill>
                  <a:srgbClr val="FFFF00"/>
                </a:solidFill>
              </a:rPr>
              <a:t> komadima. Tu ubrajamo koljena, račve, prijelaze, zaobilazne lukove i sl.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99ED793-E64A-4A17-A729-E1299ACB33EA}"/>
              </a:ext>
            </a:extLst>
          </p:cNvPr>
          <p:cNvSpPr txBox="1"/>
          <p:nvPr/>
        </p:nvSpPr>
        <p:spPr>
          <a:xfrm>
            <a:off x="7965649" y="3488948"/>
            <a:ext cx="3996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 err="1">
                <a:solidFill>
                  <a:srgbClr val="FFFF00"/>
                </a:solidFill>
              </a:rPr>
              <a:t>Kolčak</a:t>
            </a:r>
            <a:r>
              <a:rPr lang="hr-HR" dirty="0">
                <a:solidFill>
                  <a:srgbClr val="FFFF00"/>
                </a:solidFill>
              </a:rPr>
              <a:t>                        13.Prirubnica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Koljeno 90 °              14.Holender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Koljeno M/Ž 90°       15.Obilaznica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Koljeno 45 °              16.Obilaznica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Koljeno M/Ž 45 °       izvan osi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T komad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T komad reducirani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Križni komad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Redukcija 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Završna kapa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Sedlo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Spojnica s brtvom</a:t>
            </a:r>
          </a:p>
          <a:p>
            <a:pPr marL="342900" indent="-3429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3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14" y="67704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76AF345-0010-40AC-BB84-8AD1F0B536A6}"/>
              </a:ext>
            </a:extLst>
          </p:cNvPr>
          <p:cNvSpPr txBox="1"/>
          <p:nvPr/>
        </p:nvSpPr>
        <p:spPr>
          <a:xfrm>
            <a:off x="131975" y="254745"/>
            <a:ext cx="858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hr-HR" sz="3200" b="1" dirty="0">
                <a:solidFill>
                  <a:srgbClr val="FFFF00"/>
                </a:solidFill>
              </a:rPr>
              <a:t>ARMATURA   ZA SPAJANJE CIJEVI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6F55B3-7951-4CFB-8F5F-2F3E03919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44" y="907224"/>
            <a:ext cx="6337557" cy="484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CB12673-CB5D-46E3-B96D-08358611B8F8}"/>
              </a:ext>
            </a:extLst>
          </p:cNvPr>
          <p:cNvSpPr txBox="1"/>
          <p:nvPr/>
        </p:nvSpPr>
        <p:spPr>
          <a:xfrm>
            <a:off x="7949153" y="3581692"/>
            <a:ext cx="42374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Prijelazni komad ženski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Prijelazni komad ženski za ključ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Prijelazni komad muški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Prijelazni komad muški za ključ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Prijelazno koljeno žensko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Prijelazno koljeno žensko za ključ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Prijelazno koljeno muško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Prijelazno koljeno muško za ključ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Prijelazni T komad ženski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Prijelazni T komad ženski za ključ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8E3035C-39B7-4DBA-A829-A66A23C03AFD}"/>
              </a:ext>
            </a:extLst>
          </p:cNvPr>
          <p:cNvSpPr txBox="1"/>
          <p:nvPr/>
        </p:nvSpPr>
        <p:spPr>
          <a:xfrm>
            <a:off x="7949153" y="6268428"/>
            <a:ext cx="42374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hr-HR" dirty="0">
                <a:solidFill>
                  <a:srgbClr val="FFFF00"/>
                </a:solidFill>
              </a:rPr>
              <a:t>Prijelazni T komad muški</a:t>
            </a:r>
          </a:p>
          <a:p>
            <a:pPr marL="342900" indent="-342900">
              <a:buFontTx/>
              <a:buAutoNum type="arabicPeriod" startAt="11"/>
            </a:pPr>
            <a:r>
              <a:rPr lang="hr-HR" dirty="0">
                <a:solidFill>
                  <a:srgbClr val="FFFF00"/>
                </a:solidFill>
              </a:rPr>
              <a:t>Prijelazni T komad muški za ključ</a:t>
            </a:r>
          </a:p>
          <a:p>
            <a:pPr marL="342900" indent="-342900">
              <a:buFontTx/>
              <a:buAutoNum type="arabicPeriod" startAt="11"/>
            </a:pP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45746AC-FA99-431F-9A2D-BEC3F6F95DCA}"/>
              </a:ext>
            </a:extLst>
          </p:cNvPr>
          <p:cNvSpPr txBox="1"/>
          <p:nvPr/>
        </p:nvSpPr>
        <p:spPr>
          <a:xfrm>
            <a:off x="218844" y="5759008"/>
            <a:ext cx="6337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hr-HR" dirty="0">
                <a:solidFill>
                  <a:srgbClr val="FFFF00"/>
                </a:solidFill>
              </a:rPr>
              <a:t>Priključno zidno koljeno 90 ° žensko</a:t>
            </a:r>
          </a:p>
          <a:p>
            <a:pPr marL="342900" indent="-342900">
              <a:buFontTx/>
              <a:buAutoNum type="arabicPeriod" startAt="13"/>
            </a:pPr>
            <a:r>
              <a:rPr lang="hr-HR" dirty="0">
                <a:solidFill>
                  <a:srgbClr val="FFFF00"/>
                </a:solidFill>
              </a:rPr>
              <a:t>Priključna grupa za miješalicu</a:t>
            </a:r>
          </a:p>
          <a:p>
            <a:pPr marL="342900" indent="-342900">
              <a:buFontTx/>
              <a:buAutoNum type="arabicPeriod" startAt="13"/>
            </a:pPr>
            <a:r>
              <a:rPr lang="hr-HR" dirty="0">
                <a:solidFill>
                  <a:srgbClr val="FFFF00"/>
                </a:solidFill>
              </a:rPr>
              <a:t>Prijelazni komad s holandskom maticom</a:t>
            </a:r>
          </a:p>
          <a:p>
            <a:pPr marL="342900" indent="-342900">
              <a:buFontTx/>
              <a:buAutoNum type="arabicPeriod" startAt="13"/>
            </a:pPr>
            <a:r>
              <a:rPr lang="hr-HR" dirty="0">
                <a:solidFill>
                  <a:srgbClr val="FFFF00"/>
                </a:solidFill>
              </a:rPr>
              <a:t>Prijelazno sedlo žensko ( </a:t>
            </a:r>
            <a:r>
              <a:rPr lang="hr-HR" dirty="0" err="1">
                <a:solidFill>
                  <a:srgbClr val="FFFF00"/>
                </a:solidFill>
              </a:rPr>
              <a:t>Vargon</a:t>
            </a:r>
            <a:r>
              <a:rPr lang="hr-HR" dirty="0">
                <a:solidFill>
                  <a:srgbClr val="FFFF00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7747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14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76AF345-0010-40AC-BB84-8AD1F0B536A6}"/>
              </a:ext>
            </a:extLst>
          </p:cNvPr>
          <p:cNvSpPr txBox="1"/>
          <p:nvPr/>
        </p:nvSpPr>
        <p:spPr>
          <a:xfrm>
            <a:off x="499621" y="2767279"/>
            <a:ext cx="742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0" b="1" dirty="0">
                <a:solidFill>
                  <a:srgbClr val="FFFF00"/>
                </a:solidFill>
              </a:rPr>
              <a:t>P I T A NJ A ???</a:t>
            </a:r>
          </a:p>
        </p:txBody>
      </p:sp>
    </p:spTree>
    <p:extLst>
      <p:ext uri="{BB962C8B-B14F-4D97-AF65-F5344CB8AC3E}">
        <p14:creationId xmlns:p14="http://schemas.microsoft.com/office/powerpoint/2010/main" val="363426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14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76AF345-0010-40AC-BB84-8AD1F0B536A6}"/>
              </a:ext>
            </a:extLst>
          </p:cNvPr>
          <p:cNvSpPr txBox="1"/>
          <p:nvPr/>
        </p:nvSpPr>
        <p:spPr>
          <a:xfrm>
            <a:off x="-179109" y="90067"/>
            <a:ext cx="1041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000" b="1" dirty="0">
                <a:solidFill>
                  <a:srgbClr val="FFFF00"/>
                </a:solidFill>
              </a:rPr>
              <a:t>PONOVIMO  U PARU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49EC838-37F9-4B0B-86C8-01885B030D17}"/>
              </a:ext>
            </a:extLst>
          </p:cNvPr>
          <p:cNvSpPr txBox="1"/>
          <p:nvPr/>
        </p:nvSpPr>
        <p:spPr>
          <a:xfrm>
            <a:off x="1524" y="1184204"/>
            <a:ext cx="10661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FF00"/>
                </a:solidFill>
              </a:rPr>
              <a:t>1. Armature u instalacijama za vodu, odvodnju , grijanje, klimatizaciju, plinske instalacije možemo podijeliti u dvije osnovne skupine:</a:t>
            </a:r>
          </a:p>
          <a:p>
            <a:endParaRPr lang="hr-HR" sz="1800" b="1" dirty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hr-HR" sz="1800" b="1" dirty="0">
                <a:solidFill>
                  <a:srgbClr val="FFFF00"/>
                </a:solidFill>
              </a:rPr>
              <a:t>________________________________</a:t>
            </a:r>
          </a:p>
          <a:p>
            <a:pPr marL="571500" indent="-571500">
              <a:buFont typeface="+mj-lt"/>
              <a:buAutoNum type="romanUcPeriod"/>
            </a:pPr>
            <a:endParaRPr lang="hr-HR" sz="1800" b="1" dirty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hr-HR" sz="1800" b="1" dirty="0">
                <a:solidFill>
                  <a:srgbClr val="FFFF00"/>
                </a:solidFill>
              </a:rPr>
              <a:t>________________________________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C6F83A7-322C-4A07-BF56-19C2B8A13F58}"/>
              </a:ext>
            </a:extLst>
          </p:cNvPr>
          <p:cNvSpPr txBox="1"/>
          <p:nvPr/>
        </p:nvSpPr>
        <p:spPr>
          <a:xfrm>
            <a:off x="775355" y="1930042"/>
            <a:ext cx="6188696" cy="80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hr-H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Cijevne armature</a:t>
            </a:r>
            <a:endParaRPr lang="hr-HR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hr-H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Armature za spajanje cijevi</a:t>
            </a:r>
            <a:endParaRPr lang="hr-HR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A8E537F-ADE7-475D-BAC6-7E0BDCC37112}"/>
              </a:ext>
            </a:extLst>
          </p:cNvPr>
          <p:cNvSpPr txBox="1"/>
          <p:nvPr/>
        </p:nvSpPr>
        <p:spPr>
          <a:xfrm>
            <a:off x="77772" y="3329244"/>
            <a:ext cx="6226404" cy="270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Cijevne armature služe za ____________ ili djelomično zatvaranje </a:t>
            </a:r>
            <a:r>
              <a:rPr lang="hr-HR" b="1" dirty="0">
                <a:solidFill>
                  <a:srgbClr val="FFFF00"/>
                </a:solidFill>
                <a:ea typeface="Times New Roman" panose="02020603050405020304" pitchFamily="18" charset="0"/>
              </a:rPr>
              <a:t>________________</a:t>
            </a: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, da bi se postigli određeni procesni, sigurnosni ili regulacijski ________________.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Prema namjeni dijele se na: 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hr-HR" b="1" u="sng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zaporne, 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hr-HR" b="1" u="sng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sigurnosne i 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hr-HR" b="1" u="sng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regulacijske armature</a:t>
            </a: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C866301-33A1-4480-A47F-CD5B6BE3A836}"/>
              </a:ext>
            </a:extLst>
          </p:cNvPr>
          <p:cNvSpPr txBox="1"/>
          <p:nvPr/>
        </p:nvSpPr>
        <p:spPr>
          <a:xfrm>
            <a:off x="926183" y="3329243"/>
            <a:ext cx="6226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FF00"/>
                </a:solidFill>
                <a:ea typeface="Times New Roman" panose="02020603050405020304" pitchFamily="18" charset="0"/>
              </a:rPr>
              <a:t>                                               p</a:t>
            </a: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otpuno    </a:t>
            </a:r>
          </a:p>
          <a:p>
            <a:r>
              <a:rPr lang="hr-HR" b="1" dirty="0">
                <a:solidFill>
                  <a:srgbClr val="FFFF00"/>
                </a:solidFill>
                <a:ea typeface="Times New Roman" panose="02020603050405020304" pitchFamily="18" charset="0"/>
              </a:rPr>
              <a:t>              </a:t>
            </a: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cjevovoda       </a:t>
            </a:r>
          </a:p>
          <a:p>
            <a:r>
              <a:rPr lang="hr-HR" b="1" dirty="0">
                <a:solidFill>
                  <a:srgbClr val="FFFF00"/>
                </a:solidFill>
              </a:rPr>
              <a:t>                                                                 zahtjevi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79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14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76AF345-0010-40AC-BB84-8AD1F0B536A6}"/>
              </a:ext>
            </a:extLst>
          </p:cNvPr>
          <p:cNvSpPr txBox="1"/>
          <p:nvPr/>
        </p:nvSpPr>
        <p:spPr>
          <a:xfrm>
            <a:off x="-179109" y="90067"/>
            <a:ext cx="1041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000" b="1" dirty="0">
                <a:solidFill>
                  <a:srgbClr val="FFFF00"/>
                </a:solidFill>
              </a:rPr>
              <a:t>PONOVIMO  U PARU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6F4364A-7785-4C25-8545-3AF7DA81C5CC}"/>
              </a:ext>
            </a:extLst>
          </p:cNvPr>
          <p:cNvSpPr txBox="1"/>
          <p:nvPr/>
        </p:nvSpPr>
        <p:spPr>
          <a:xfrm>
            <a:off x="172040" y="1208213"/>
            <a:ext cx="6188696" cy="2388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Razlikuju se prema smjeru kretanja samog zapornog mehanizma i dijele se na četiri osnovne vrste: </a:t>
            </a:r>
          </a:p>
          <a:p>
            <a:pPr marL="1143000" lvl="2" indent="-2286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  <a:tabLst>
                <a:tab pos="1371600" algn="l"/>
              </a:tabLst>
            </a:pPr>
            <a:r>
              <a:rPr lang="hr-HR" b="1" dirty="0">
                <a:solidFill>
                  <a:srgbClr val="FFFF00"/>
                </a:solidFill>
                <a:ea typeface="Times New Roman" panose="02020603050405020304" pitchFamily="18" charset="0"/>
              </a:rPr>
              <a:t>_______________________,</a:t>
            </a:r>
            <a:endParaRPr lang="hr-HR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  <a:tabLst>
                <a:tab pos="1371600" algn="l"/>
              </a:tabLst>
            </a:pPr>
            <a:r>
              <a:rPr lang="hr-HR" b="1" dirty="0">
                <a:solidFill>
                  <a:srgbClr val="FFFF00"/>
                </a:solidFill>
                <a:ea typeface="Times New Roman" panose="02020603050405020304" pitchFamily="18" charset="0"/>
              </a:rPr>
              <a:t>_______________________</a:t>
            </a: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hr-HR" b="1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klapne</a:t>
            </a: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), </a:t>
            </a:r>
            <a:endParaRPr lang="hr-HR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  <a:tabLst>
                <a:tab pos="1371600" algn="l"/>
              </a:tabLst>
            </a:pPr>
            <a:r>
              <a:rPr lang="hr-HR" b="1" dirty="0">
                <a:solidFill>
                  <a:srgbClr val="FFFF00"/>
                </a:solidFill>
                <a:ea typeface="Times New Roman" panose="02020603050405020304" pitchFamily="18" charset="0"/>
              </a:rPr>
              <a:t>_______________________</a:t>
            </a: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i </a:t>
            </a:r>
            <a:endParaRPr lang="hr-HR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  <a:tabLst>
                <a:tab pos="1371600" algn="l"/>
              </a:tabLst>
            </a:pPr>
            <a:r>
              <a:rPr lang="hr-HR" b="1" dirty="0">
                <a:solidFill>
                  <a:srgbClr val="FFFF00"/>
                </a:solidFill>
                <a:ea typeface="Times New Roman" panose="02020603050405020304" pitchFamily="18" charset="0"/>
              </a:rPr>
              <a:t>_______________________</a:t>
            </a: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.</a:t>
            </a:r>
            <a:endParaRPr lang="hr-HR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E1EC4A86-67A7-4A2E-9D63-CA7D9F1500C2}"/>
              </a:ext>
            </a:extLst>
          </p:cNvPr>
          <p:cNvSpPr txBox="1"/>
          <p:nvPr/>
        </p:nvSpPr>
        <p:spPr>
          <a:xfrm>
            <a:off x="530258" y="1940786"/>
            <a:ext cx="6226404" cy="165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ventili, </a:t>
            </a:r>
            <a:endParaRPr lang="hr-HR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zaklopke (</a:t>
            </a:r>
            <a:r>
              <a:rPr lang="hr-HR" b="1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klapne</a:t>
            </a: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), </a:t>
            </a:r>
            <a:endParaRPr lang="hr-HR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zasuni i </a:t>
            </a:r>
            <a:endParaRPr lang="hr-HR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hr-HR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slavine.</a:t>
            </a:r>
            <a:endParaRPr lang="hr-HR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-2346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76AF345-0010-40AC-BB84-8AD1F0B536A6}"/>
              </a:ext>
            </a:extLst>
          </p:cNvPr>
          <p:cNvSpPr txBox="1"/>
          <p:nvPr/>
        </p:nvSpPr>
        <p:spPr>
          <a:xfrm>
            <a:off x="-179109" y="90067"/>
            <a:ext cx="1041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000" b="1" dirty="0">
                <a:solidFill>
                  <a:srgbClr val="FFFF00"/>
                </a:solidFill>
              </a:rPr>
              <a:t>PONOVIMO  U PARU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A73356F-0D78-4EA4-A1D0-A18E4ABC4DB3}"/>
              </a:ext>
            </a:extLst>
          </p:cNvPr>
          <p:cNvSpPr txBox="1"/>
          <p:nvPr/>
        </p:nvSpPr>
        <p:spPr>
          <a:xfrm>
            <a:off x="7965649" y="3488948"/>
            <a:ext cx="3996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                      13.________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Koljeno 90 °              14.Holender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         15.__________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               16.Obilaznica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Koljeno M/Ž 45 °         izvan osi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T komad reducirani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_______________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Redukcija 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______________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Sedlo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_______________</a:t>
            </a:r>
          </a:p>
          <a:p>
            <a:pPr marL="342900" indent="-342900">
              <a:buAutoNum type="arabicPeriod"/>
            </a:pP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B1A7742-3639-44A8-B54C-D40377AAFCAD}"/>
              </a:ext>
            </a:extLst>
          </p:cNvPr>
          <p:cNvSpPr txBox="1"/>
          <p:nvPr/>
        </p:nvSpPr>
        <p:spPr>
          <a:xfrm>
            <a:off x="7963283" y="3488947"/>
            <a:ext cx="3996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       </a:t>
            </a:r>
            <a:r>
              <a:rPr lang="hr-HR" dirty="0" err="1">
                <a:solidFill>
                  <a:srgbClr val="FFFF00"/>
                </a:solidFill>
              </a:rPr>
              <a:t>Kolčak</a:t>
            </a:r>
            <a:r>
              <a:rPr lang="hr-HR" dirty="0">
                <a:solidFill>
                  <a:srgbClr val="FFFF00"/>
                </a:solidFill>
              </a:rPr>
              <a:t>                             </a:t>
            </a:r>
            <a:r>
              <a:rPr lang="hr-HR" dirty="0" err="1">
                <a:solidFill>
                  <a:srgbClr val="FFFF00"/>
                </a:solidFill>
              </a:rPr>
              <a:t>Prirubnica</a:t>
            </a:r>
            <a:endParaRPr lang="hr-HR" dirty="0">
              <a:solidFill>
                <a:srgbClr val="FFFF00"/>
              </a:solidFill>
            </a:endParaRPr>
          </a:p>
          <a:p>
            <a:r>
              <a:rPr lang="hr-HR" dirty="0">
                <a:solidFill>
                  <a:srgbClr val="FFFF00"/>
                </a:solidFill>
              </a:rPr>
              <a:t>              </a:t>
            </a:r>
          </a:p>
          <a:p>
            <a:r>
              <a:rPr lang="hr-HR" dirty="0">
                <a:solidFill>
                  <a:srgbClr val="FFFF00"/>
                </a:solidFill>
              </a:rPr>
              <a:t>       Koljeno M/Ž 90°            Obilaznica</a:t>
            </a:r>
          </a:p>
          <a:p>
            <a:r>
              <a:rPr lang="hr-HR" dirty="0">
                <a:solidFill>
                  <a:srgbClr val="FFFF00"/>
                </a:solidFill>
              </a:rPr>
              <a:t>       Koljeno  45 °         </a:t>
            </a:r>
          </a:p>
          <a:p>
            <a:pPr marL="342900" indent="-342900">
              <a:buFontTx/>
              <a:buAutoNum type="arabicPeriod"/>
            </a:pPr>
            <a:endParaRPr lang="hr-HR" dirty="0">
              <a:solidFill>
                <a:srgbClr val="FFFF00"/>
              </a:solidFill>
            </a:endParaRPr>
          </a:p>
          <a:p>
            <a:r>
              <a:rPr lang="hr-HR" dirty="0">
                <a:solidFill>
                  <a:srgbClr val="FFFF00"/>
                </a:solidFill>
              </a:rPr>
              <a:t>       T komad</a:t>
            </a:r>
          </a:p>
          <a:p>
            <a:endParaRPr lang="hr-HR" dirty="0">
              <a:solidFill>
                <a:srgbClr val="FFFF00"/>
              </a:solidFill>
            </a:endParaRPr>
          </a:p>
          <a:p>
            <a:r>
              <a:rPr lang="hr-HR" dirty="0">
                <a:solidFill>
                  <a:srgbClr val="FFFF00"/>
                </a:solidFill>
              </a:rPr>
              <a:t>       Križni komad</a:t>
            </a:r>
          </a:p>
          <a:p>
            <a:endParaRPr lang="hr-HR" dirty="0">
              <a:solidFill>
                <a:srgbClr val="FFFF00"/>
              </a:solidFill>
            </a:endParaRPr>
          </a:p>
          <a:p>
            <a:r>
              <a:rPr lang="hr-HR" dirty="0">
                <a:solidFill>
                  <a:srgbClr val="FFFF00"/>
                </a:solidFill>
              </a:rPr>
              <a:t>       Završna kapa</a:t>
            </a:r>
          </a:p>
          <a:p>
            <a:endParaRPr lang="hr-HR" dirty="0">
              <a:solidFill>
                <a:srgbClr val="FFFF00"/>
              </a:solidFill>
            </a:endParaRPr>
          </a:p>
          <a:p>
            <a:r>
              <a:rPr lang="hr-HR" dirty="0">
                <a:solidFill>
                  <a:srgbClr val="FFFF00"/>
                </a:solidFill>
              </a:rPr>
              <a:t>       Spojnica s brtvom</a:t>
            </a:r>
          </a:p>
          <a:p>
            <a:pPr marL="342900" indent="-342900">
              <a:buAutoNum type="arabicPeriod"/>
            </a:pPr>
            <a:endParaRPr lang="hr-HR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30529D1D-2D73-4F36-8E29-AC0B593AC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" y="1192243"/>
            <a:ext cx="6912354" cy="505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6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-2346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76AF345-0010-40AC-BB84-8AD1F0B536A6}"/>
              </a:ext>
            </a:extLst>
          </p:cNvPr>
          <p:cNvSpPr txBox="1"/>
          <p:nvPr/>
        </p:nvSpPr>
        <p:spPr>
          <a:xfrm>
            <a:off x="-179109" y="90067"/>
            <a:ext cx="1041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000" b="1" dirty="0">
                <a:solidFill>
                  <a:srgbClr val="FFFF00"/>
                </a:solidFill>
              </a:rPr>
              <a:t>PONOVIMO  U PARU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C1E873DC-F1C9-49F4-B38C-6BD818638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44" y="907224"/>
            <a:ext cx="6337557" cy="484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007E75D3-3ADA-4A1C-871C-D249B4CF54E8}"/>
              </a:ext>
            </a:extLst>
          </p:cNvPr>
          <p:cNvSpPr txBox="1"/>
          <p:nvPr/>
        </p:nvSpPr>
        <p:spPr>
          <a:xfrm>
            <a:off x="7949153" y="3581692"/>
            <a:ext cx="42374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_________________________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Prijelazni komad ženski za ključ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Prijelazni komad muški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_________________________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_________________________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Prijelazno koljeno žensko za ključ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_________________________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_________________________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_________________________</a:t>
            </a:r>
          </a:p>
          <a:p>
            <a:pPr marL="342900" indent="-342900">
              <a:buFontTx/>
              <a:buAutoNum type="arabicPeriod"/>
            </a:pPr>
            <a:r>
              <a:rPr lang="hr-HR" dirty="0">
                <a:solidFill>
                  <a:srgbClr val="FFFF00"/>
                </a:solidFill>
              </a:rPr>
              <a:t>Prijelazni T komad ženski za ključ 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1890350B-8657-4FDA-8127-4021FCE088FC}"/>
              </a:ext>
            </a:extLst>
          </p:cNvPr>
          <p:cNvSpPr txBox="1"/>
          <p:nvPr/>
        </p:nvSpPr>
        <p:spPr>
          <a:xfrm>
            <a:off x="8293161" y="3552618"/>
            <a:ext cx="42374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Prijelazni komad ženski</a:t>
            </a:r>
          </a:p>
          <a:p>
            <a:endParaRPr lang="hr-HR" dirty="0">
              <a:solidFill>
                <a:srgbClr val="FFFF00"/>
              </a:solidFill>
            </a:endParaRPr>
          </a:p>
          <a:p>
            <a:endParaRPr lang="hr-HR" dirty="0">
              <a:solidFill>
                <a:srgbClr val="FFFF00"/>
              </a:solidFill>
            </a:endParaRPr>
          </a:p>
          <a:p>
            <a:r>
              <a:rPr lang="hr-HR" dirty="0">
                <a:solidFill>
                  <a:srgbClr val="FFFF00"/>
                </a:solidFill>
              </a:rPr>
              <a:t>Prijelazni komad muški za ključ</a:t>
            </a:r>
          </a:p>
          <a:p>
            <a:r>
              <a:rPr lang="hr-HR" dirty="0">
                <a:solidFill>
                  <a:srgbClr val="FFFF00"/>
                </a:solidFill>
              </a:rPr>
              <a:t>Prijelazno koljeno žensko</a:t>
            </a:r>
          </a:p>
          <a:p>
            <a:endParaRPr lang="hr-HR" dirty="0">
              <a:solidFill>
                <a:srgbClr val="FFFF00"/>
              </a:solidFill>
            </a:endParaRPr>
          </a:p>
          <a:p>
            <a:r>
              <a:rPr lang="hr-HR" dirty="0">
                <a:solidFill>
                  <a:srgbClr val="FFFF00"/>
                </a:solidFill>
              </a:rPr>
              <a:t>Prijelazno koljeno muško</a:t>
            </a:r>
          </a:p>
          <a:p>
            <a:r>
              <a:rPr lang="hr-HR" dirty="0">
                <a:solidFill>
                  <a:srgbClr val="FFFF00"/>
                </a:solidFill>
              </a:rPr>
              <a:t>Prijelazno koljeno muško za ključ</a:t>
            </a:r>
          </a:p>
          <a:p>
            <a:r>
              <a:rPr lang="hr-HR" dirty="0">
                <a:solidFill>
                  <a:srgbClr val="FFFF00"/>
                </a:solidFill>
              </a:rPr>
              <a:t>Prijelazni T komad ženski</a:t>
            </a:r>
          </a:p>
          <a:p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13F5734E-6236-4EC4-8EDE-7E23E393E6BD}"/>
              </a:ext>
            </a:extLst>
          </p:cNvPr>
          <p:cNvSpPr txBox="1"/>
          <p:nvPr/>
        </p:nvSpPr>
        <p:spPr>
          <a:xfrm>
            <a:off x="7949153" y="6268428"/>
            <a:ext cx="42374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hr-HR" dirty="0">
                <a:solidFill>
                  <a:srgbClr val="FFFF00"/>
                </a:solidFill>
              </a:rPr>
              <a:t>Prijelazni T komad muški</a:t>
            </a:r>
          </a:p>
          <a:p>
            <a:pPr marL="342900" indent="-342900">
              <a:buFontTx/>
              <a:buAutoNum type="arabicPeriod" startAt="11"/>
            </a:pPr>
            <a:r>
              <a:rPr lang="hr-HR" dirty="0">
                <a:solidFill>
                  <a:srgbClr val="FFFF00"/>
                </a:solidFill>
              </a:rPr>
              <a:t>Prijelazni T komad muški za ključ</a:t>
            </a:r>
          </a:p>
          <a:p>
            <a:pPr marL="342900" indent="-342900">
              <a:buFontTx/>
              <a:buAutoNum type="arabicPeriod" startAt="11"/>
            </a:pP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A69894B3-48D0-4F9A-9EB5-E3612E2963F3}"/>
              </a:ext>
            </a:extLst>
          </p:cNvPr>
          <p:cNvSpPr txBox="1"/>
          <p:nvPr/>
        </p:nvSpPr>
        <p:spPr>
          <a:xfrm>
            <a:off x="218844" y="5759008"/>
            <a:ext cx="6337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hr-HR" dirty="0">
                <a:solidFill>
                  <a:srgbClr val="FFFF00"/>
                </a:solidFill>
              </a:rPr>
              <a:t>______________________________</a:t>
            </a:r>
          </a:p>
          <a:p>
            <a:pPr marL="342900" indent="-342900">
              <a:buFontTx/>
              <a:buAutoNum type="arabicPeriod" startAt="13"/>
            </a:pPr>
            <a:r>
              <a:rPr lang="hr-HR" dirty="0">
                <a:solidFill>
                  <a:srgbClr val="FFFF00"/>
                </a:solidFill>
              </a:rPr>
              <a:t>______________________________</a:t>
            </a:r>
          </a:p>
          <a:p>
            <a:pPr marL="342900" indent="-342900">
              <a:buFontTx/>
              <a:buAutoNum type="arabicPeriod" startAt="13"/>
            </a:pPr>
            <a:r>
              <a:rPr lang="hr-HR" dirty="0">
                <a:solidFill>
                  <a:srgbClr val="FFFF00"/>
                </a:solidFill>
              </a:rPr>
              <a:t>______________________________</a:t>
            </a:r>
          </a:p>
          <a:p>
            <a:pPr marL="342900" indent="-342900">
              <a:buFontTx/>
              <a:buAutoNum type="arabicPeriod" startAt="13"/>
            </a:pPr>
            <a:r>
              <a:rPr lang="hr-HR" dirty="0">
                <a:solidFill>
                  <a:srgbClr val="FFFF00"/>
                </a:solidFill>
              </a:rPr>
              <a:t>Prijelazno sedlo žensko ( </a:t>
            </a:r>
            <a:r>
              <a:rPr lang="hr-HR" dirty="0" err="1">
                <a:solidFill>
                  <a:srgbClr val="FFFF00"/>
                </a:solidFill>
              </a:rPr>
              <a:t>Vargon</a:t>
            </a:r>
            <a:r>
              <a:rPr lang="hr-HR" dirty="0">
                <a:solidFill>
                  <a:srgbClr val="FFFF00"/>
                </a:solidFill>
              </a:rPr>
              <a:t> )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A7F4059B-6504-4570-A6F0-E3272E868DD3}"/>
              </a:ext>
            </a:extLst>
          </p:cNvPr>
          <p:cNvSpPr txBox="1"/>
          <p:nvPr/>
        </p:nvSpPr>
        <p:spPr>
          <a:xfrm>
            <a:off x="562852" y="5756363"/>
            <a:ext cx="6337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Priključno zidno koljeno 90 ° žensko</a:t>
            </a:r>
          </a:p>
          <a:p>
            <a:r>
              <a:rPr lang="hr-HR" dirty="0">
                <a:solidFill>
                  <a:srgbClr val="FFFF00"/>
                </a:solidFill>
              </a:rPr>
              <a:t>Priključna grupa za miješalicu</a:t>
            </a:r>
          </a:p>
          <a:p>
            <a:r>
              <a:rPr lang="hr-HR" dirty="0">
                <a:solidFill>
                  <a:srgbClr val="FFFF00"/>
                </a:solidFill>
              </a:rPr>
              <a:t>Prijelazni komad s holandskom maticom</a:t>
            </a:r>
          </a:p>
          <a:p>
            <a:pPr marL="342900" indent="-342900">
              <a:buFontTx/>
              <a:buAutoNum type="arabicPeriod" startAt="13"/>
            </a:pP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D9F60A5B-6EBB-4168-A5D5-A57EB4BE7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" y="0"/>
            <a:ext cx="390144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 descr="Slika na kojoj se prikazuje valjak, boca, dizajn&#10;&#10;Opis je automatski generiran">
            <a:extLst>
              <a:ext uri="{FF2B5EF4-FFF2-40B4-BE49-F238E27FC236}">
                <a16:creationId xmlns:a16="http://schemas.microsoft.com/office/drawing/2014/main" id="{D78B921C-6616-4160-A254-3759FF13D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83" y="87915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326777D1-EEED-464A-8322-29DA5B8B8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87" y="4011483"/>
            <a:ext cx="3901440" cy="271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Slika 20" descr="Slika na kojoj se prikazuje lula, valjak&#10;&#10;Opis je automatski generiran">
            <a:extLst>
              <a:ext uri="{FF2B5EF4-FFF2-40B4-BE49-F238E27FC236}">
                <a16:creationId xmlns:a16="http://schemas.microsoft.com/office/drawing/2014/main" id="{0D518E2C-9A37-4E20-A935-C809EAD2B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79" y="4146400"/>
            <a:ext cx="4033770" cy="258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BF6799A2-1437-4B3C-97FD-6780F2C9AD6F}"/>
              </a:ext>
            </a:extLst>
          </p:cNvPr>
          <p:cNvSpPr txBox="1"/>
          <p:nvPr/>
        </p:nvSpPr>
        <p:spPr>
          <a:xfrm>
            <a:off x="4075949" y="197963"/>
            <a:ext cx="802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>
                <a:solidFill>
                  <a:srgbClr val="FFFF00"/>
                </a:solidFill>
              </a:rPr>
              <a:t>ŠTO MOŽEMO VIDJETI NA SLJEDEĆIM SLIKAMA????</a:t>
            </a:r>
          </a:p>
        </p:txBody>
      </p:sp>
    </p:spTree>
    <p:extLst>
      <p:ext uri="{BB962C8B-B14F-4D97-AF65-F5344CB8AC3E}">
        <p14:creationId xmlns:p14="http://schemas.microsoft.com/office/powerpoint/2010/main" val="14464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3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E635F1F-82A0-4D04-B3BA-77B6C9945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822" r="23742" b="-1"/>
          <a:stretch/>
        </p:blipFill>
        <p:spPr>
          <a:xfrm>
            <a:off x="3198068" y="11"/>
            <a:ext cx="2897932" cy="323562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CAD823C-0D31-48B8-9ECD-38090A84D9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34196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1E382EE-469E-2A34-0A26-F20411B2D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600" y="1251740"/>
            <a:ext cx="4753534" cy="48945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http://www.ss-strukovna-velikagorica.skole.hr/usmjeravanje</a:t>
            </a:r>
            <a:endParaRPr lang="en-US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https://docs.google.com/forms/d/e/1FAIpQLSc6PEcWWCnd3u-5BKHZYAkBle1Qm0SorlwwkCwSG25_3TDAug/viewform</a:t>
            </a:r>
            <a:endParaRPr lang="en-US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573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34" y="17260"/>
            <a:ext cx="12188932" cy="685799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76AF345-0010-40AC-BB84-8AD1F0B536A6}"/>
              </a:ext>
            </a:extLst>
          </p:cNvPr>
          <p:cNvSpPr txBox="1"/>
          <p:nvPr/>
        </p:nvSpPr>
        <p:spPr>
          <a:xfrm>
            <a:off x="-1376313" y="1617209"/>
            <a:ext cx="110387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000" b="1" dirty="0">
                <a:solidFill>
                  <a:srgbClr val="FFFF00"/>
                </a:solidFill>
              </a:rPr>
              <a:t>H  V  A  L  A </a:t>
            </a:r>
          </a:p>
          <a:p>
            <a:pPr algn="ctr"/>
            <a:r>
              <a:rPr lang="hr-HR" sz="50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hr-HR" sz="5000" b="1" dirty="0">
                <a:solidFill>
                  <a:srgbClr val="FFFF00"/>
                </a:solidFill>
              </a:rPr>
              <a:t>N  A</a:t>
            </a:r>
          </a:p>
          <a:p>
            <a:pPr algn="ctr"/>
            <a:r>
              <a:rPr lang="hr-HR" sz="5000" b="1" dirty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hr-HR" sz="5000" b="1" dirty="0">
                <a:solidFill>
                  <a:srgbClr val="FFFF00"/>
                </a:solidFill>
              </a:rPr>
              <a:t>P  O  Z  O  R  N  O  S  T  I</a:t>
            </a:r>
          </a:p>
        </p:txBody>
      </p:sp>
    </p:spTree>
    <p:extLst>
      <p:ext uri="{BB962C8B-B14F-4D97-AF65-F5344CB8AC3E}">
        <p14:creationId xmlns:p14="http://schemas.microsoft.com/office/powerpoint/2010/main" val="238630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Slika 6" descr="Slika na kojoj se prikazuje tekst, kaliper, omjer&#10;&#10;Opis je automatski generiran">
            <a:extLst>
              <a:ext uri="{FF2B5EF4-FFF2-40B4-BE49-F238E27FC236}">
                <a16:creationId xmlns:a16="http://schemas.microsoft.com/office/drawing/2014/main" id="{D17C7055-EF02-4CF7-9A31-A5753CF19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6" y="399941"/>
            <a:ext cx="3451303" cy="202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Slika na kojoj se prikazuje omjer&#10;&#10;Opis je automatski generiran">
            <a:extLst>
              <a:ext uri="{FF2B5EF4-FFF2-40B4-BE49-F238E27FC236}">
                <a16:creationId xmlns:a16="http://schemas.microsoft.com/office/drawing/2014/main" id="{5F33932C-DCD5-46C5-96BD-D87177592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99" y="399941"/>
            <a:ext cx="2609183" cy="260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Slika na kojoj se prikazuje sat, zidni sat, Kvarcni sat, budilica&#10;&#10;Opis je automatski generiran">
            <a:extLst>
              <a:ext uri="{FF2B5EF4-FFF2-40B4-BE49-F238E27FC236}">
                <a16:creationId xmlns:a16="http://schemas.microsoft.com/office/drawing/2014/main" id="{CCE6AEC9-C6D6-4C92-834E-308DA4234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6" y="4805463"/>
            <a:ext cx="1856403" cy="185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 descr="Slika na kojoj se prikazuje uređaj, tekst, termometar, mjerni instrument&#10;&#10;Opis je automatski generiran">
            <a:extLst>
              <a:ext uri="{FF2B5EF4-FFF2-40B4-BE49-F238E27FC236}">
                <a16:creationId xmlns:a16="http://schemas.microsoft.com/office/drawing/2014/main" id="{E8A94D5F-6B60-48BB-B60A-365653FED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38" y="3379659"/>
            <a:ext cx="2443361" cy="252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3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uzorak, metal, naribati, u dvorani&#10;&#10;Opis je automatski generiran">
            <a:extLst>
              <a:ext uri="{FF2B5EF4-FFF2-40B4-BE49-F238E27FC236}">
                <a16:creationId xmlns:a16="http://schemas.microsoft.com/office/drawing/2014/main" id="{128C599D-67DF-457E-ADFE-2DDBEABFA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4" y="423354"/>
            <a:ext cx="3386573" cy="253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 na kojoj se prikazuje tekst, šalica, laboratorijska čaša, stolnjaci i ubrusi&#10;&#10;Opis je automatski generiran">
            <a:extLst>
              <a:ext uri="{FF2B5EF4-FFF2-40B4-BE49-F238E27FC236}">
                <a16:creationId xmlns:a16="http://schemas.microsoft.com/office/drawing/2014/main" id="{96810FD3-1E39-4AF4-A60E-EDB9C8387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73" y="3953544"/>
            <a:ext cx="2381250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Slika na kojoj se prikazuje sudoper, vodovodna instalacija, hidrant, u dvorani&#10;&#10;Opis je automatski generiran">
            <a:extLst>
              <a:ext uri="{FF2B5EF4-FFF2-40B4-BE49-F238E27FC236}">
                <a16:creationId xmlns:a16="http://schemas.microsoft.com/office/drawing/2014/main" id="{652657E4-1566-45E7-B7BC-5DEC7052F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4586797"/>
            <a:ext cx="4179331" cy="205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Slika na kojoj se prikazuje tekst, snimka zaslona, broj, Font&#10;&#10;Opis je automatski generiran">
            <a:extLst>
              <a:ext uri="{FF2B5EF4-FFF2-40B4-BE49-F238E27FC236}">
                <a16:creationId xmlns:a16="http://schemas.microsoft.com/office/drawing/2014/main" id="{374E2AB2-EAD1-4B6B-8B55-9F47855D64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62" y="219795"/>
            <a:ext cx="3358743" cy="433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8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14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EA295F-8A92-40A9-9372-A4169E62D66D}"/>
              </a:ext>
            </a:extLst>
          </p:cNvPr>
          <p:cNvSpPr txBox="1"/>
          <p:nvPr/>
        </p:nvSpPr>
        <p:spPr>
          <a:xfrm>
            <a:off x="197963" y="1534875"/>
            <a:ext cx="876457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800" b="1" dirty="0">
              <a:solidFill>
                <a:srgbClr val="FFFF00"/>
              </a:solidFill>
            </a:endParaRPr>
          </a:p>
          <a:p>
            <a:endParaRPr lang="hr-HR" sz="2800" b="1" dirty="0">
              <a:solidFill>
                <a:srgbClr val="FFFF00"/>
              </a:solidFill>
            </a:endParaRPr>
          </a:p>
          <a:p>
            <a:r>
              <a:rPr lang="hr-HR" sz="2800" b="1" dirty="0">
                <a:solidFill>
                  <a:srgbClr val="FFFF00"/>
                </a:solidFill>
              </a:rPr>
              <a:t>Armature u instalacijama za vodu, odvodnju , grijanje, klimatizaciju, plinske instalacije možemo podijeliti u dvije osnovne skupine:</a:t>
            </a:r>
          </a:p>
          <a:p>
            <a:endParaRPr lang="hr-HR" sz="2800" b="1" dirty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hr-HR" sz="2800" b="1" dirty="0">
                <a:solidFill>
                  <a:srgbClr val="FFFF00"/>
                </a:solidFill>
              </a:rPr>
              <a:t>Cijevne armature</a:t>
            </a:r>
          </a:p>
          <a:p>
            <a:pPr marL="571500" indent="-571500">
              <a:buFont typeface="+mj-lt"/>
              <a:buAutoNum type="romanUcPeriod"/>
            </a:pPr>
            <a:endParaRPr lang="hr-HR" sz="2800" b="1" dirty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hr-HR" sz="2800" b="1" dirty="0">
                <a:solidFill>
                  <a:srgbClr val="FFFF00"/>
                </a:solidFill>
              </a:rPr>
              <a:t>Armature za spajanje cijevi</a:t>
            </a:r>
          </a:p>
          <a:p>
            <a:endParaRPr lang="hr-HR" sz="2800" b="1" dirty="0">
              <a:solidFill>
                <a:srgbClr val="FFFF00"/>
              </a:solidFill>
            </a:endParaRPr>
          </a:p>
          <a:p>
            <a:endParaRPr lang="hr-HR" sz="2400" dirty="0">
              <a:solidFill>
                <a:srgbClr val="FFFF00"/>
              </a:solidFill>
            </a:endParaRPr>
          </a:p>
          <a:p>
            <a:endParaRPr lang="hr-HR" sz="2400" dirty="0">
              <a:solidFill>
                <a:srgbClr val="FFFF00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F769D67-2EAA-409E-9E53-66775457F0A1}"/>
              </a:ext>
            </a:extLst>
          </p:cNvPr>
          <p:cNvSpPr txBox="1"/>
          <p:nvPr/>
        </p:nvSpPr>
        <p:spPr>
          <a:xfrm>
            <a:off x="414779" y="303261"/>
            <a:ext cx="7456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FF00"/>
                </a:solidFill>
              </a:rPr>
              <a:t>KADA ANALIZIRAMO PRETHODNE SLAJDOVE KOJA BI BILA NJIHOVA VEZA ?</a:t>
            </a:r>
          </a:p>
          <a:p>
            <a:endParaRPr lang="hr-HR" sz="2800" b="1" dirty="0">
              <a:solidFill>
                <a:srgbClr val="FFFF00"/>
              </a:solidFill>
            </a:endParaRPr>
          </a:p>
          <a:p>
            <a:r>
              <a:rPr lang="hr-HR" sz="2800" b="1" dirty="0">
                <a:solidFill>
                  <a:srgbClr val="FFFF00"/>
                </a:solidFill>
              </a:rPr>
              <a:t>Što mislite???</a:t>
            </a:r>
          </a:p>
        </p:txBody>
      </p:sp>
    </p:spTree>
    <p:extLst>
      <p:ext uri="{BB962C8B-B14F-4D97-AF65-F5344CB8AC3E}">
        <p14:creationId xmlns:p14="http://schemas.microsoft.com/office/powerpoint/2010/main" val="36807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14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EA295F-8A92-40A9-9372-A4169E62D66D}"/>
              </a:ext>
            </a:extLst>
          </p:cNvPr>
          <p:cNvSpPr txBox="1"/>
          <p:nvPr/>
        </p:nvSpPr>
        <p:spPr>
          <a:xfrm>
            <a:off x="207390" y="1570887"/>
            <a:ext cx="876457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FF00"/>
                </a:solidFill>
              </a:rPr>
              <a:t>Cijevne armature služe za potpuno ili djelomično zatvaranje cjevovoda, da bi se postigli određeni </a:t>
            </a:r>
          </a:p>
          <a:p>
            <a:r>
              <a:rPr lang="hr-HR" sz="2800" b="1" dirty="0">
                <a:solidFill>
                  <a:srgbClr val="FFFF00"/>
                </a:solidFill>
              </a:rPr>
              <a:t>procesni, sigurnosni ili regulacijski zahtjevi. </a:t>
            </a:r>
          </a:p>
          <a:p>
            <a:endParaRPr lang="hr-HR" sz="2800" b="1" dirty="0">
              <a:solidFill>
                <a:srgbClr val="FFFF00"/>
              </a:solidFill>
            </a:endParaRPr>
          </a:p>
          <a:p>
            <a:pPr lvl="1"/>
            <a:r>
              <a:rPr lang="hr-HR" sz="2800" b="1" dirty="0">
                <a:solidFill>
                  <a:srgbClr val="FFFF00"/>
                </a:solidFill>
              </a:rPr>
              <a:t>Prema namjeni dijele se na: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hr-HR" sz="2800" b="1" dirty="0">
              <a:solidFill>
                <a:srgbClr val="FFFF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r-HR" sz="3600" b="1" i="1" u="sng" dirty="0">
                <a:solidFill>
                  <a:srgbClr val="FFFF00"/>
                </a:solidFill>
              </a:rPr>
              <a:t>zaporne, </a:t>
            </a:r>
          </a:p>
          <a:p>
            <a:pPr marL="971550" lvl="1" indent="-514350">
              <a:buFont typeface="+mj-lt"/>
              <a:buAutoNum type="arabicPeriod"/>
            </a:pPr>
            <a:endParaRPr lang="hr-HR" sz="2800" b="1" dirty="0">
              <a:solidFill>
                <a:srgbClr val="FFFF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r-HR" sz="2800" b="1" dirty="0">
                <a:solidFill>
                  <a:srgbClr val="FFFF00"/>
                </a:solidFill>
              </a:rPr>
              <a:t>sigurnosne i </a:t>
            </a:r>
          </a:p>
          <a:p>
            <a:pPr marL="971550" lvl="1" indent="-514350">
              <a:buFont typeface="+mj-lt"/>
              <a:buAutoNum type="arabicPeriod"/>
            </a:pPr>
            <a:endParaRPr lang="hr-HR" sz="2800" b="1" dirty="0">
              <a:solidFill>
                <a:srgbClr val="FFFF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r-HR" sz="2800" b="1" dirty="0">
                <a:solidFill>
                  <a:srgbClr val="FFFF00"/>
                </a:solidFill>
              </a:rPr>
              <a:t>regulacijske armature.</a:t>
            </a:r>
          </a:p>
          <a:p>
            <a:pPr lvl="1" algn="ctr"/>
            <a:endParaRPr lang="hr-HR" sz="2400" dirty="0">
              <a:solidFill>
                <a:srgbClr val="FFFF00"/>
              </a:solidFill>
            </a:endParaRPr>
          </a:p>
          <a:p>
            <a:endParaRPr lang="hr-HR" sz="2400" dirty="0">
              <a:solidFill>
                <a:srgbClr val="FFFF00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45EB9F8-30ED-4FB5-A2D2-B4CA31B8DFF7}"/>
              </a:ext>
            </a:extLst>
          </p:cNvPr>
          <p:cNvSpPr txBox="1"/>
          <p:nvPr/>
        </p:nvSpPr>
        <p:spPr>
          <a:xfrm>
            <a:off x="556181" y="169682"/>
            <a:ext cx="986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hr-HR" sz="3200" b="1" dirty="0">
                <a:solidFill>
                  <a:srgbClr val="FFFF00"/>
                </a:solidFill>
              </a:rPr>
              <a:t>ARMATURA   CJEVOVODA</a:t>
            </a:r>
          </a:p>
        </p:txBody>
      </p:sp>
    </p:spTree>
    <p:extLst>
      <p:ext uri="{BB962C8B-B14F-4D97-AF65-F5344CB8AC3E}">
        <p14:creationId xmlns:p14="http://schemas.microsoft.com/office/powerpoint/2010/main" val="2440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5414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EA295F-8A92-40A9-9372-A4169E62D66D}"/>
              </a:ext>
            </a:extLst>
          </p:cNvPr>
          <p:cNvSpPr txBox="1"/>
          <p:nvPr/>
        </p:nvSpPr>
        <p:spPr>
          <a:xfrm>
            <a:off x="1524" y="184071"/>
            <a:ext cx="8998717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FFFF00"/>
                </a:solidFill>
              </a:rPr>
              <a:t>ZAPORNE ARMATURE</a:t>
            </a:r>
          </a:p>
          <a:p>
            <a:br>
              <a:rPr lang="hr-HR" sz="2800" b="1" dirty="0">
                <a:solidFill>
                  <a:srgbClr val="FFFF00"/>
                </a:solidFill>
              </a:rPr>
            </a:br>
            <a:r>
              <a:rPr lang="hr-HR" sz="2800" b="1" dirty="0">
                <a:solidFill>
                  <a:srgbClr val="FFFF00"/>
                </a:solidFill>
              </a:rPr>
              <a:t>Zaporne armature u industriji kao i svakodnevnom životu služe za ograničenje ili zaustavljanje protoka medija (tekućina, plinova, para itd.) kroz cijevi ili otvore prema zahtjevima postrojenja. </a:t>
            </a:r>
          </a:p>
          <a:p>
            <a:endParaRPr lang="hr-HR" sz="2800" b="1" dirty="0">
              <a:solidFill>
                <a:srgbClr val="FFFF00"/>
              </a:solidFill>
            </a:endParaRPr>
          </a:p>
          <a:p>
            <a:r>
              <a:rPr lang="hr-HR" sz="2800" b="1" dirty="0">
                <a:solidFill>
                  <a:srgbClr val="FFFF00"/>
                </a:solidFill>
              </a:rPr>
              <a:t>Njihovo rukovanje može biti ručno i automatsko. </a:t>
            </a:r>
          </a:p>
          <a:p>
            <a:endParaRPr lang="hr-HR" sz="2800" b="1" dirty="0">
              <a:solidFill>
                <a:srgbClr val="FFFF00"/>
              </a:solidFill>
            </a:endParaRPr>
          </a:p>
          <a:p>
            <a:r>
              <a:rPr lang="hr-HR" sz="2800" b="1" dirty="0">
                <a:solidFill>
                  <a:srgbClr val="FFFF00"/>
                </a:solidFill>
              </a:rPr>
              <a:t>Razlikuju se prema smjeru kretanja samog zapornog mehanizma i dijele se na četiri osnovne vrste: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hr-HR" sz="2800" b="1" dirty="0">
                <a:solidFill>
                  <a:srgbClr val="FFFF00"/>
                </a:solidFill>
              </a:rPr>
              <a:t>ventili,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hr-HR" sz="2800" b="1" dirty="0">
                <a:solidFill>
                  <a:srgbClr val="FFFF00"/>
                </a:solidFill>
              </a:rPr>
              <a:t>zaklopke (</a:t>
            </a:r>
            <a:r>
              <a:rPr lang="hr-HR" sz="2800" b="1" dirty="0" err="1">
                <a:solidFill>
                  <a:srgbClr val="FFFF00"/>
                </a:solidFill>
              </a:rPr>
              <a:t>klapne</a:t>
            </a:r>
            <a:r>
              <a:rPr lang="hr-HR" sz="2800" b="1" dirty="0">
                <a:solidFill>
                  <a:srgbClr val="FFFF00"/>
                </a:solidFill>
              </a:rPr>
              <a:t>),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hr-HR" sz="2800" b="1" dirty="0">
                <a:solidFill>
                  <a:srgbClr val="FFFF00"/>
                </a:solidFill>
              </a:rPr>
              <a:t>zasuni i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hr-HR" sz="2800" b="1" dirty="0">
                <a:solidFill>
                  <a:srgbClr val="FFFF00"/>
                </a:solidFill>
              </a:rPr>
              <a:t>slavine.</a:t>
            </a:r>
            <a:endParaRPr lang="hr-HR" sz="2400" dirty="0">
              <a:solidFill>
                <a:srgbClr val="FFFF00"/>
              </a:solidFill>
            </a:endParaRPr>
          </a:p>
          <a:p>
            <a:endParaRPr lang="hr-H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7C5F937-FDA4-49FD-A135-03738460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15E37C-522A-423F-B958-36BF66141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8EF26BD-7FFC-444B-A396-01F5EBAFE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" r="444" b="-3"/>
          <a:stretch/>
        </p:blipFill>
        <p:spPr>
          <a:xfrm>
            <a:off x="20" y="10"/>
            <a:ext cx="6095980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r="8179" b="1"/>
          <a:stretch/>
        </p:blipFill>
        <p:spPr>
          <a:xfrm>
            <a:off x="6019800" y="-1"/>
            <a:ext cx="6172193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43" name="sketch line">
            <a:extLst>
              <a:ext uri="{FF2B5EF4-FFF2-40B4-BE49-F238E27FC236}">
                <a16:creationId xmlns:a16="http://schemas.microsoft.com/office/drawing/2014/main" id="{C125E75E-F290-415E-9397-4DAC206C5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533095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BD17663-597D-9827-8317-56328EE2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382" y="4286086"/>
            <a:ext cx="7010336" cy="2482109"/>
          </a:xfrm>
        </p:spPr>
        <p:txBody>
          <a:bodyPr anchor="ctr">
            <a:no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Voda dolazi s donje strane tanjura pa u kućištu mijenja </a:t>
            </a:r>
            <a:r>
              <a:rPr lang="hr-HR" dirty="0" err="1">
                <a:solidFill>
                  <a:srgbClr val="FFFFFF"/>
                </a:solidFill>
              </a:rPr>
              <a:t>smijer</a:t>
            </a:r>
            <a:r>
              <a:rPr lang="hr-HR" dirty="0">
                <a:solidFill>
                  <a:srgbClr val="FFFFFF"/>
                </a:solidFill>
              </a:rPr>
              <a:t> zbog čega u ventilima nastaju veliki gubici specifične energije. Manji gubici su u kosim ventilima, ali se te ventile zbog njihove konstrukcije rijetko ugrađuje.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EA295F-8A92-40A9-9372-A4169E62D66D}"/>
              </a:ext>
            </a:extLst>
          </p:cNvPr>
          <p:cNvSpPr txBox="1"/>
          <p:nvPr/>
        </p:nvSpPr>
        <p:spPr>
          <a:xfrm>
            <a:off x="6586553" y="89805"/>
            <a:ext cx="309199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endParaRPr lang="hr-HR" sz="2400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</a:pPr>
            <a:r>
              <a:rPr lang="hr-HR" sz="2400" b="1" i="1" dirty="0">
                <a:solidFill>
                  <a:srgbClr val="FFFF00"/>
                </a:solidFill>
              </a:rPr>
              <a:t>ZAPORNI VENTIL</a:t>
            </a:r>
          </a:p>
        </p:txBody>
      </p:sp>
    </p:spTree>
    <p:extLst>
      <p:ext uri="{BB962C8B-B14F-4D97-AF65-F5344CB8AC3E}">
        <p14:creationId xmlns:p14="http://schemas.microsoft.com/office/powerpoint/2010/main" val="378391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pipa, čep&#10;&#10;Opis je automatski generiran">
            <a:extLst>
              <a:ext uri="{FF2B5EF4-FFF2-40B4-BE49-F238E27FC236}">
                <a16:creationId xmlns:a16="http://schemas.microsoft.com/office/drawing/2014/main" id="{6476E1E5-9EB4-471D-8515-DA45A281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5"/>
          <a:stretch/>
        </p:blipFill>
        <p:spPr>
          <a:xfrm>
            <a:off x="-2346" y="1726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CE8ADBC-D12E-4E43-801E-72A5FA005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151" y="2200275"/>
            <a:ext cx="4505325" cy="465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5EA295F-8A92-40A9-9372-A4169E62D66D}"/>
              </a:ext>
            </a:extLst>
          </p:cNvPr>
          <p:cNvSpPr txBox="1"/>
          <p:nvPr/>
        </p:nvSpPr>
        <p:spPr>
          <a:xfrm>
            <a:off x="197963" y="-8626"/>
            <a:ext cx="87645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 i="1" dirty="0">
                <a:solidFill>
                  <a:srgbClr val="FFFF00"/>
                </a:solidFill>
              </a:rPr>
              <a:t>NEPOVRATNA  ZAKLOPKA</a:t>
            </a:r>
          </a:p>
          <a:p>
            <a:endParaRPr lang="hr-HR" sz="2400" dirty="0">
              <a:solidFill>
                <a:srgbClr val="FFFF00"/>
              </a:solidFill>
            </a:endParaRPr>
          </a:p>
          <a:p>
            <a:r>
              <a:rPr lang="hr-HR" sz="2400" b="0" i="0" dirty="0">
                <a:solidFill>
                  <a:srgbClr val="FFFF00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Zaštita od povratnih voda iz kanalizacije u objekt je</a:t>
            </a:r>
          </a:p>
          <a:p>
            <a:r>
              <a:rPr lang="hr-HR" sz="2400" b="0" i="0" dirty="0">
                <a:solidFill>
                  <a:srgbClr val="FFFF00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jedan od važnijih zadataka o kojem se u fazi </a:t>
            </a:r>
          </a:p>
          <a:p>
            <a:r>
              <a:rPr lang="hr-HR" sz="2400" b="0" i="0" dirty="0">
                <a:solidFill>
                  <a:srgbClr val="FFFF00"/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rPr>
              <a:t>projektiranja mora voditi računa.</a:t>
            </a:r>
            <a:endParaRPr lang="hr-H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43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807</Words>
  <Application>Microsoft Office PowerPoint</Application>
  <PresentationFormat>Široki zaslon</PresentationFormat>
  <Paragraphs>183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Rubik</vt:lpstr>
      <vt:lpstr>Times New Roman</vt:lpstr>
      <vt:lpstr>Wingdings</vt:lpstr>
      <vt:lpstr>Tema sustava Office</vt:lpstr>
      <vt:lpstr>02. Listopad 2024.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Zoran Lovrić</dc:creator>
  <cp:lastModifiedBy>Zoran Lovrić</cp:lastModifiedBy>
  <cp:revision>33</cp:revision>
  <dcterms:created xsi:type="dcterms:W3CDTF">2023-11-09T09:51:58Z</dcterms:created>
  <dcterms:modified xsi:type="dcterms:W3CDTF">2024-10-02T06:43:01Z</dcterms:modified>
</cp:coreProperties>
</file>